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708" r:id="rId2"/>
  </p:sldMasterIdLst>
  <p:notesMasterIdLst>
    <p:notesMasterId r:id="rId31"/>
  </p:notesMasterIdLst>
  <p:handoutMasterIdLst>
    <p:handoutMasterId r:id="rId32"/>
  </p:handoutMasterIdLst>
  <p:sldIdLst>
    <p:sldId id="333" r:id="rId3"/>
    <p:sldId id="256" r:id="rId4"/>
    <p:sldId id="257" r:id="rId5"/>
    <p:sldId id="328" r:id="rId6"/>
    <p:sldId id="260" r:id="rId7"/>
    <p:sldId id="285" r:id="rId8"/>
    <p:sldId id="289" r:id="rId9"/>
    <p:sldId id="288" r:id="rId10"/>
    <p:sldId id="291" r:id="rId11"/>
    <p:sldId id="264" r:id="rId12"/>
    <p:sldId id="292" r:id="rId13"/>
    <p:sldId id="305" r:id="rId14"/>
    <p:sldId id="297" r:id="rId15"/>
    <p:sldId id="295" r:id="rId16"/>
    <p:sldId id="266" r:id="rId17"/>
    <p:sldId id="267" r:id="rId18"/>
    <p:sldId id="268" r:id="rId19"/>
    <p:sldId id="298" r:id="rId20"/>
    <p:sldId id="299" r:id="rId21"/>
    <p:sldId id="330" r:id="rId22"/>
    <p:sldId id="332" r:id="rId23"/>
    <p:sldId id="310" r:id="rId24"/>
    <p:sldId id="313" r:id="rId25"/>
    <p:sldId id="315" r:id="rId26"/>
    <p:sldId id="334" r:id="rId27"/>
    <p:sldId id="337" r:id="rId28"/>
    <p:sldId id="331" r:id="rId29"/>
    <p:sldId id="338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0FB44A-EB3C-4868-A8F6-0582DC00C65E}">
          <p14:sldIdLst>
            <p14:sldId id="333"/>
            <p14:sldId id="256"/>
            <p14:sldId id="257"/>
            <p14:sldId id="328"/>
            <p14:sldId id="260"/>
            <p14:sldId id="285"/>
            <p14:sldId id="289"/>
            <p14:sldId id="288"/>
          </p14:sldIdLst>
        </p14:section>
        <p14:section name="Untitled Section" id="{788DD605-5FE0-4B1C-A1F9-0906E940994B}">
          <p14:sldIdLst>
            <p14:sldId id="291"/>
            <p14:sldId id="264"/>
            <p14:sldId id="292"/>
            <p14:sldId id="305"/>
            <p14:sldId id="297"/>
            <p14:sldId id="295"/>
            <p14:sldId id="266"/>
            <p14:sldId id="267"/>
            <p14:sldId id="268"/>
            <p14:sldId id="298"/>
            <p14:sldId id="299"/>
            <p14:sldId id="330"/>
            <p14:sldId id="332"/>
            <p14:sldId id="310"/>
            <p14:sldId id="313"/>
          </p14:sldIdLst>
        </p14:section>
        <p14:section name="Untitled Section" id="{A1730321-C804-4E7A-99BE-2C1A5B8B5E5D}">
          <p14:sldIdLst>
            <p14:sldId id="315"/>
            <p14:sldId id="334"/>
            <p14:sldId id="337"/>
            <p14:sldId id="331"/>
            <p14:sldId id="3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2314" y="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1705"/>
    </p:cViewPr>
  </p:sorterViewPr>
  <p:notesViewPr>
    <p:cSldViewPr>
      <p:cViewPr varScale="1">
        <p:scale>
          <a:sx n="50" d="100"/>
          <a:sy n="50" d="100"/>
        </p:scale>
        <p:origin x="-2760" y="-6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55787" y="309880"/>
            <a:ext cx="6231467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dirty="0"/>
              <a:t>Panko and Panko, Business Data Networks and Security, 10th Edition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349413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/>
              <a:t>Copyright Pearson Education whatever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2805782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E9684A-ACF6-4D25-B67E-59DF9ED03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3470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Panko and Panko, Business Data Networks and Security, 10th Edition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34F1732-A3D7-4DAC-A66A-A0AFB5599F46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/>
              <a:t>Copyright Pearson Education whatever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8ACA679-6261-46AF-AB18-E666A534F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2633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CA679-6261-46AF-AB18-E666A534F238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Pearson Education whatever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Panko and Panko, Business Data Networks and Security, 10th Edition</a:t>
            </a:r>
          </a:p>
        </p:txBody>
      </p:sp>
    </p:spTree>
    <p:extLst>
      <p:ext uri="{BB962C8B-B14F-4D97-AF65-F5344CB8AC3E}">
        <p14:creationId xmlns:p14="http://schemas.microsoft.com/office/powerpoint/2010/main" val="3035201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CDC722-5720-4CAD-A1F1-B1F7E2675E7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333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5BD0A6-8099-4582-9ED1-55194083C86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557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AAF947-BAC9-4896-A27D-A5D1E5B44C8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860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04800" y="6096000"/>
            <a:ext cx="3962400" cy="365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/>
              <a:t>Copyright © 2015 Pearson Education, Inc.</a:t>
            </a: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2015 Pearson Education whatever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7BC8-0F62-4027-B3AA-0C978CB236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2015 Pearson Education whatever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7BC8-0F62-4027-B3AA-0C978CB236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52A5-C507-4507-ADBB-6272D352F3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B788-8C3A-46B2-BD5E-D4EF72700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06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52A5-C507-4507-ADBB-6272D352F3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B788-8C3A-46B2-BD5E-D4EF72700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14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52A5-C507-4507-ADBB-6272D352F3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B788-8C3A-46B2-BD5E-D4EF72700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72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52A5-C507-4507-ADBB-6272D352F3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B788-8C3A-46B2-BD5E-D4EF72700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65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52A5-C507-4507-ADBB-6272D352F3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B788-8C3A-46B2-BD5E-D4EF72700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63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52A5-C507-4507-ADBB-6272D352F3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B788-8C3A-46B2-BD5E-D4EF72700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68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52A5-C507-4507-ADBB-6272D352F3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B788-8C3A-46B2-BD5E-D4EF72700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7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600"/>
              </a:spcBef>
              <a:defRPr sz="2300"/>
            </a:lvl3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876800" cy="365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>
            <a:lvl1pPr algn="l">
              <a:defRPr lang="en-US" sz="1200" b="1" smtClean="0"/>
            </a:lvl1pPr>
            <a:extLst/>
          </a:lstStyle>
          <a:p>
            <a:r>
              <a:rPr lang="en-US" dirty="0"/>
              <a:t>Copyright © 2015 Pearson Education, Inc.</a:t>
            </a:r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>
            <a:lvl1pPr>
              <a:defRPr sz="2400"/>
            </a:lvl1pPr>
            <a:extLst/>
          </a:lstStyle>
          <a:p>
            <a:r>
              <a:rPr lang="en-US" dirty="0"/>
              <a:t>10-</a:t>
            </a:r>
            <a:fld id="{2BA17BC8-0F62-4027-B3AA-0C978CB236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2015 Pearson Education whatever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7BC8-0F62-4027-B3AA-0C978CB2366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2015 Pearson Education whatever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7BC8-0F62-4027-B3AA-0C978CB236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2015 Pearson Education whatever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7BC8-0F62-4027-B3AA-0C978CB2366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2015 Pearson Education whatever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7BC8-0F62-4027-B3AA-0C978CB2366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2015 Pearson Education whatever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7BC8-0F62-4027-B3AA-0C978CB236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2015 Pearson Education whatever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7BC8-0F62-4027-B3AA-0C978CB2366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Copyright 2015 Pearson Education whatever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A17BC8-0F62-4027-B3AA-0C978CB2366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Copyright 2015 Pearson Education whatever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BA17BC8-0F62-4027-B3AA-0C978CB236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752A5-C507-4507-ADBB-6272D352F3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3B788-8C3A-46B2-BD5E-D4EF72700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282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/>
              <a:t>10.8: </a:t>
            </a:r>
            <a:r>
              <a:rPr lang="en-US" sz="3200" dirty="0">
                <a:effectLst/>
              </a:rPr>
              <a:t>Cellular Telephone Service</a:t>
            </a:r>
            <a:endParaRPr lang="en-US" sz="32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248400"/>
            <a:ext cx="3657600" cy="365125"/>
          </a:xfrm>
        </p:spPr>
        <p:txBody>
          <a:bodyPr/>
          <a:lstStyle/>
          <a:p>
            <a:pPr algn="ctr"/>
            <a:r>
              <a:rPr lang="en-US" b="0" dirty="0"/>
              <a:t>Copyright © 2015 Pearson Education, Inc.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/>
              <a:t>10-</a:t>
            </a:r>
            <a:fld id="{2BA17BC8-0F62-4027-B3AA-0C978CB2366F}" type="slidenum">
              <a:rPr lang="en-US" sz="2000" smtClean="0"/>
              <a:pPr/>
              <a:t>10</a:t>
            </a:fld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2180"/>
            <a:ext cx="8458200" cy="380802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343400" y="3411876"/>
            <a:ext cx="4343400" cy="1981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Note that a cell is a geographical region while a cellsite is a building with cellular equipment</a:t>
            </a:r>
          </a:p>
        </p:txBody>
      </p:sp>
    </p:spTree>
    <p:extLst>
      <p:ext uri="{BB962C8B-B14F-4D97-AF65-F5344CB8AC3E}">
        <p14:creationId xmlns:p14="http://schemas.microsoft.com/office/powerpoint/2010/main" val="3095067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10.9: Cellsite for Mobile Telephones</a:t>
            </a:r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 rotWithShape="1">
          <a:blip r:embed="rId2"/>
          <a:srcRect t="-1" b="20492"/>
          <a:stretch/>
        </p:blipFill>
        <p:spPr bwMode="auto">
          <a:xfrm>
            <a:off x="1416050" y="1041400"/>
            <a:ext cx="6781800" cy="498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2743200" y="3328988"/>
            <a:ext cx="18288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Cellsite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676900" y="1600200"/>
            <a:ext cx="1828800" cy="9175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Cellular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Antennas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10275" y="3189288"/>
            <a:ext cx="1970088" cy="19827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Point-to-Point Microwave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Antenna to MTSO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399088" y="3365500"/>
            <a:ext cx="533400" cy="177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248400"/>
            <a:ext cx="3657600" cy="365125"/>
          </a:xfrm>
        </p:spPr>
        <p:txBody>
          <a:bodyPr/>
          <a:lstStyle/>
          <a:p>
            <a:pPr algn="ctr"/>
            <a:r>
              <a:rPr lang="en-US" b="0" dirty="0"/>
              <a:t>Copyright © 2015 Pearson Education, Inc.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/>
              <a:t>10-</a:t>
            </a:r>
            <a:fld id="{2BA17BC8-0F62-4027-B3AA-0C978CB2366F}" type="slidenum">
              <a:rPr lang="en-US" sz="2000" smtClean="0"/>
              <a:pPr/>
              <a:t>11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0731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/>
              <a:t>10.8: </a:t>
            </a:r>
            <a:r>
              <a:rPr lang="en-US" sz="3200" dirty="0">
                <a:effectLst/>
              </a:rPr>
              <a:t>Cellular Telephone Service</a:t>
            </a:r>
            <a:endParaRPr lang="en-US" sz="32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248400"/>
            <a:ext cx="3657600" cy="365125"/>
          </a:xfrm>
        </p:spPr>
        <p:txBody>
          <a:bodyPr/>
          <a:lstStyle/>
          <a:p>
            <a:pPr algn="ctr"/>
            <a:r>
              <a:rPr lang="en-US" b="0" dirty="0"/>
              <a:t>Copyright © 2015 Pearson Education, Inc.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/>
              <a:t>10-</a:t>
            </a:r>
            <a:fld id="{2BA17BC8-0F62-4027-B3AA-0C978CB2366F}" type="slidenum">
              <a:rPr lang="en-US" sz="2000" smtClean="0"/>
              <a:pPr/>
              <a:t>12</a:t>
            </a:fld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8382000" cy="42385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81400" y="1752600"/>
            <a:ext cx="5362365" cy="10156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4.</a:t>
            </a:r>
          </a:p>
          <a:p>
            <a:pPr algn="ctr"/>
            <a:r>
              <a:rPr lang="en-US" sz="2000" dirty="0"/>
              <a:t>A channel can be reused in multiple cells.</a:t>
            </a:r>
          </a:p>
          <a:p>
            <a:pPr algn="ctr"/>
            <a:r>
              <a:rPr lang="en-US" sz="2000" dirty="0"/>
              <a:t>The carrier can serve more customers.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39" y="1662496"/>
            <a:ext cx="1362713" cy="97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74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 sz="2800" dirty="0"/>
              <a:t>Channel Reuse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Example without channel reuse: 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If 500 channels, only </a:t>
            </a:r>
            <a:r>
              <a:rPr lang="en-US" dirty="0">
                <a:solidFill>
                  <a:schemeClr val="accent2"/>
                </a:solidFill>
              </a:rPr>
              <a:t>500 simultaneous subscribers</a:t>
            </a:r>
            <a:r>
              <a:rPr lang="en-US" dirty="0"/>
              <a:t> can be served in the entire system.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Example with channel reuse in each cell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500 channels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100 cells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Can serve </a:t>
            </a:r>
            <a:r>
              <a:rPr lang="en-US" dirty="0">
                <a:solidFill>
                  <a:schemeClr val="accent2"/>
                </a:solidFill>
              </a:rPr>
              <a:t>50,000 simultaneous subscribers</a:t>
            </a:r>
          </a:p>
          <a:p>
            <a:pPr lvl="1">
              <a:spcBef>
                <a:spcPts val="1800"/>
              </a:spcBef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Cellular Technology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248400"/>
            <a:ext cx="3657600" cy="365125"/>
          </a:xfrm>
        </p:spPr>
        <p:txBody>
          <a:bodyPr/>
          <a:lstStyle/>
          <a:p>
            <a:pPr algn="ctr"/>
            <a:r>
              <a:rPr lang="en-US" b="0" dirty="0"/>
              <a:t>Copyright © 2015 Pearson Education, Inc.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/>
              <a:t>10-</a:t>
            </a:r>
            <a:fld id="{2BA17BC8-0F62-4027-B3AA-0C978CB2366F}" type="slidenum">
              <a:rPr lang="en-US" sz="2000" smtClean="0"/>
              <a:pPr/>
              <a:t>13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0674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1331694"/>
            <a:ext cx="7467600" cy="476430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10.8: Cellular Technology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248400"/>
            <a:ext cx="3657600" cy="365125"/>
          </a:xfrm>
        </p:spPr>
        <p:txBody>
          <a:bodyPr/>
          <a:lstStyle/>
          <a:p>
            <a:pPr algn="ctr"/>
            <a:r>
              <a:rPr lang="en-US" b="0" dirty="0"/>
              <a:t>Copyright © 2015 Pearson Education, Inc.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/>
              <a:t>10-</a:t>
            </a:r>
            <a:fld id="{2BA17BC8-0F62-4027-B3AA-0C978CB2366F}" type="slidenum">
              <a:rPr lang="en-US" sz="2000" smtClean="0"/>
              <a:pPr/>
              <a:t>14</a:t>
            </a:fld>
            <a:endParaRPr lang="en-US" sz="2000" dirty="0"/>
          </a:p>
        </p:txBody>
      </p:sp>
      <p:sp>
        <p:nvSpPr>
          <p:cNvPr id="2" name="Rounded Rectangle 1"/>
          <p:cNvSpPr/>
          <p:nvPr/>
        </p:nvSpPr>
        <p:spPr>
          <a:xfrm>
            <a:off x="423809" y="2286000"/>
            <a:ext cx="5029200" cy="1676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If you travel between cells, you will be handed off to a new cell site in the new cell (P)</a:t>
            </a:r>
          </a:p>
        </p:txBody>
      </p:sp>
    </p:spTree>
    <p:extLst>
      <p:ext uri="{BB962C8B-B14F-4D97-AF65-F5344CB8AC3E}">
        <p14:creationId xmlns:p14="http://schemas.microsoft.com/office/powerpoint/2010/main" val="625590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>
            <a:normAutofit/>
          </a:bodyPr>
          <a:lstStyle/>
          <a:p>
            <a:r>
              <a:rPr lang="en-US" b="1" dirty="0"/>
              <a:t>Speeds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Early cellular systems were limited to about 20 kbps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Today, most carriers give peak download speeds of 5 to 10 Mbps with the best giving 15 to 20 Mbps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100 Mbps is on the horizon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Nearly all carriers now use LTE (long-term evolution) technology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868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10.10: </a:t>
            </a:r>
            <a:r>
              <a:rPr lang="en-US" dirty="0">
                <a:effectLst/>
              </a:rPr>
              <a:t>Cellular Data Speeds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248400"/>
            <a:ext cx="3657600" cy="365125"/>
          </a:xfrm>
        </p:spPr>
        <p:txBody>
          <a:bodyPr/>
          <a:lstStyle/>
          <a:p>
            <a:pPr algn="ctr"/>
            <a:r>
              <a:rPr lang="en-US" b="0" dirty="0"/>
              <a:t>Copyright © 2015 Pearson Education, Inc.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/>
              <a:t>10-</a:t>
            </a:r>
            <a:fld id="{2BA17BC8-0F62-4027-B3AA-0C978CB2366F}" type="slidenum">
              <a:rPr lang="en-US" sz="2000" smtClean="0"/>
              <a:pPr/>
              <a:t>15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180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7091"/>
          </a:xfrm>
        </p:spPr>
        <p:txBody>
          <a:bodyPr>
            <a:normAutofit/>
          </a:bodyPr>
          <a:lstStyle/>
          <a:p>
            <a:r>
              <a:rPr lang="en-US" b="1" dirty="0"/>
              <a:t>LTE Advanced</a:t>
            </a:r>
          </a:p>
          <a:p>
            <a:pPr lvl="1"/>
            <a:r>
              <a:rPr lang="en-US" dirty="0"/>
              <a:t>The next generation of LTE</a:t>
            </a:r>
          </a:p>
          <a:p>
            <a:pPr lvl="1"/>
            <a:r>
              <a:rPr lang="en-US" dirty="0"/>
              <a:t>Currently, speeds are required to be 3 Gbps downstream, half of that upstream</a:t>
            </a:r>
          </a:p>
          <a:p>
            <a:r>
              <a:rPr lang="en-US" b="1" dirty="0" err="1"/>
              <a:t>3G</a:t>
            </a:r>
            <a:r>
              <a:rPr lang="en-US" b="1" dirty="0"/>
              <a:t>, </a:t>
            </a:r>
            <a:r>
              <a:rPr lang="en-US" b="1" dirty="0" err="1"/>
              <a:t>4G</a:t>
            </a:r>
            <a:r>
              <a:rPr lang="en-US" b="1" dirty="0"/>
              <a:t>, and </a:t>
            </a:r>
            <a:r>
              <a:rPr lang="en-US" b="1" dirty="0" err="1"/>
              <a:t>5G</a:t>
            </a:r>
            <a:endParaRPr lang="en-US" b="1" dirty="0"/>
          </a:p>
          <a:p>
            <a:pPr lvl="1"/>
            <a:r>
              <a:rPr lang="en-US" dirty="0"/>
              <a:t>The ITU creates definitions of generations</a:t>
            </a:r>
          </a:p>
          <a:p>
            <a:pPr lvl="1"/>
            <a:r>
              <a:rPr lang="en-US" dirty="0"/>
              <a:t>Marketers are using the terms in a meaningless manner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868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10.10: </a:t>
            </a:r>
            <a:r>
              <a:rPr lang="en-US" dirty="0">
                <a:effectLst/>
              </a:rPr>
              <a:t>Cellular Data Speeds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248400"/>
            <a:ext cx="3657600" cy="365125"/>
          </a:xfrm>
        </p:spPr>
        <p:txBody>
          <a:bodyPr/>
          <a:lstStyle/>
          <a:p>
            <a:pPr algn="ctr"/>
            <a:r>
              <a:rPr lang="en-US" b="0" dirty="0"/>
              <a:t>Copyright © 2015 Pearson Education, Inc.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/>
              <a:t>10-</a:t>
            </a:r>
            <a:fld id="{2BA17BC8-0F62-4027-B3AA-0C978CB2366F}" type="slidenum">
              <a:rPr lang="en-US" sz="2000" smtClean="0"/>
              <a:pPr/>
              <a:t>16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68264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077200" cy="4343400"/>
          </a:xfrm>
        </p:spPr>
        <p:txBody>
          <a:bodyPr>
            <a:normAutofit/>
          </a:bodyPr>
          <a:lstStyle/>
          <a:p>
            <a:r>
              <a:rPr lang="en-US" b="1" dirty="0"/>
              <a:t>Throughput Differs Widely from Rated Speeds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If the user is riding in a car, throughput will fall.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If more customers use a cellsite, the </a:t>
            </a:r>
            <a:r>
              <a:rPr lang="en-US" dirty="0" err="1"/>
              <a:t>cellsite</a:t>
            </a:r>
            <a:r>
              <a:rPr lang="en-US" dirty="0"/>
              <a:t> must decrease the transmission speed to each.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In particular, changing numbers of users means that speed will depend on the time of day.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10.10: </a:t>
            </a:r>
            <a:r>
              <a:rPr lang="en-US" dirty="0">
                <a:effectLst/>
              </a:rPr>
              <a:t>Cellular Data Speeds</a:t>
            </a:r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04800" y="6248400"/>
            <a:ext cx="3657600" cy="365125"/>
          </a:xfrm>
          <a:prstGeom prst="rect">
            <a:avLst/>
          </a:prstGeom>
          <a:gradFill rotWithShape="1">
            <a:gsLst>
              <a:gs pos="0">
                <a:schemeClr val="accent1">
                  <a:tint val="62000"/>
                  <a:satMod val="1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  <a:lin ang="16200000" scaled="0"/>
          </a:gradFill>
          <a:ln w="9525" cap="flat" cmpd="sng" algn="ctr">
            <a:solidFill>
              <a:schemeClr val="accent1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vert="horz" anchor="b"/>
          <a:lstStyle>
            <a:defPPr>
              <a:defRPr lang="en-US"/>
            </a:defPPr>
            <a:lvl1pPr marL="0" algn="l" defTabSz="914400" rtl="0" eaLnBrk="1" latinLnBrk="0" hangingPunct="1">
              <a:defRPr kumimoji="0"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/>
              <a:t>Copyright © 2015 Pearson Education, Inc.</a:t>
            </a:r>
            <a:endParaRPr lang="en-US" b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/>
              <a:t>10-</a:t>
            </a:r>
            <a:fld id="{2BA17BC8-0F62-4027-B3AA-0C978CB2366F}" type="slidenum">
              <a:rPr lang="en-US" sz="2000" smtClean="0"/>
              <a:pPr/>
              <a:t>17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967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295400"/>
            <a:ext cx="7772400" cy="507523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/>
              <a:t>10.12: Access Lines vs Leased Lines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019800" y="1143000"/>
            <a:ext cx="2667000" cy="1905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Each customer site must have a CSU/</a:t>
            </a:r>
            <a:r>
              <a:rPr lang="en-US" sz="2000" dirty="0" err="1"/>
              <a:t>DSU</a:t>
            </a:r>
            <a:r>
              <a:rPr lang="en-US" sz="2000" dirty="0"/>
              <a:t> interface to the telephone network.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248400"/>
            <a:ext cx="3657600" cy="365125"/>
          </a:xfrm>
        </p:spPr>
        <p:txBody>
          <a:bodyPr/>
          <a:lstStyle/>
          <a:p>
            <a:pPr algn="ctr"/>
            <a:r>
              <a:rPr lang="en-US" b="0" dirty="0"/>
              <a:t>Copyright © 2015 Pearson Education, Inc.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/>
              <a:t>10-</a:t>
            </a:r>
            <a:fld id="{2BA17BC8-0F62-4027-B3AA-0C978CB2366F}" type="slidenum">
              <a:rPr lang="en-US" sz="2000" smtClean="0"/>
              <a:pPr/>
              <a:t>18</a:t>
            </a:fld>
            <a:endParaRPr lang="en-US" sz="2000" dirty="0"/>
          </a:p>
        </p:txBody>
      </p:sp>
      <p:sp>
        <p:nvSpPr>
          <p:cNvPr id="2" name="Rounded Rectangle 1"/>
          <p:cNvSpPr/>
          <p:nvPr/>
        </p:nvSpPr>
        <p:spPr>
          <a:xfrm>
            <a:off x="1219200" y="876300"/>
            <a:ext cx="14478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Corporate</a:t>
            </a:r>
          </a:p>
          <a:p>
            <a:pPr algn="ctr"/>
            <a:r>
              <a:rPr lang="en-US" dirty="0"/>
              <a:t>Site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315200" y="3276600"/>
            <a:ext cx="1447800" cy="1981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Corporate</a:t>
            </a:r>
          </a:p>
          <a:p>
            <a:pPr algn="ctr"/>
            <a:r>
              <a:rPr lang="en-US" dirty="0"/>
              <a:t>Site or Carrier Point of Presence (POP)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0" y="3296334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Trunk</a:t>
            </a:r>
          </a:p>
          <a:p>
            <a:pPr algn="ctr"/>
            <a:r>
              <a:rPr lang="en-US" dirty="0"/>
              <a:t>Link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9048" y="4343400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Trunk</a:t>
            </a:r>
          </a:p>
          <a:p>
            <a:pPr algn="ctr"/>
            <a:r>
              <a:rPr lang="en-US" dirty="0"/>
              <a:t>Link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52400" y="4038267"/>
            <a:ext cx="1828800" cy="106713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Corporate</a:t>
            </a:r>
          </a:p>
          <a:p>
            <a:pPr algn="ctr"/>
            <a:r>
              <a:rPr lang="en-US" sz="2400" dirty="0"/>
              <a:t>WANs</a:t>
            </a:r>
          </a:p>
        </p:txBody>
      </p:sp>
    </p:spTree>
    <p:extLst>
      <p:ext uri="{BB962C8B-B14F-4D97-AF65-F5344CB8AC3E}">
        <p14:creationId xmlns:p14="http://schemas.microsoft.com/office/powerpoint/2010/main" val="1480698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10.13: Leased Line Data Network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20508"/>
            <a:ext cx="7696200" cy="4984014"/>
          </a:xfrm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248400"/>
            <a:ext cx="3657600" cy="365125"/>
          </a:xfrm>
        </p:spPr>
        <p:txBody>
          <a:bodyPr/>
          <a:lstStyle/>
          <a:p>
            <a:pPr algn="ctr"/>
            <a:r>
              <a:rPr lang="en-US" b="0" dirty="0"/>
              <a:t>Copyright © 2015 Pearson Education, Inc.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/>
              <a:t>10-</a:t>
            </a:r>
            <a:fld id="{2BA17BC8-0F62-4027-B3AA-0C978CB2366F}" type="slidenum">
              <a:rPr lang="en-US" sz="2000" smtClean="0"/>
              <a:pPr/>
              <a:t>19</a:t>
            </a:fld>
            <a:endParaRPr lang="en-US" sz="2000" dirty="0"/>
          </a:p>
        </p:txBody>
      </p:sp>
      <p:sp>
        <p:nvSpPr>
          <p:cNvPr id="2" name="Rounded Rectangle 1"/>
          <p:cNvSpPr/>
          <p:nvPr/>
        </p:nvSpPr>
        <p:spPr>
          <a:xfrm>
            <a:off x="6172200" y="2057400"/>
            <a:ext cx="2590800" cy="1295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There are many types of leased lines with different speeds (and prices)</a:t>
            </a:r>
          </a:p>
        </p:txBody>
      </p:sp>
      <p:pic>
        <p:nvPicPr>
          <p:cNvPr id="8" name="Picture 7" descr="Computer mouse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468" y="440913"/>
            <a:ext cx="545783" cy="78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05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6200" y="-76200"/>
            <a:ext cx="94488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47793"/>
            <a:ext cx="9448800" cy="51358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4038600"/>
            <a:ext cx="5715000" cy="1448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Corporate Wide Area Networks (WANs)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3386" y="1143000"/>
            <a:ext cx="2133600" cy="45720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/>
              <a:t>Chapter 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248400"/>
            <a:ext cx="3886200" cy="365125"/>
          </a:xfrm>
        </p:spPr>
        <p:txBody>
          <a:bodyPr/>
          <a:lstStyle/>
          <a:p>
            <a:pPr algn="ctr"/>
            <a:r>
              <a:rPr lang="en-US" b="0" dirty="0"/>
              <a:t>Copyright 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213277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10.13: Leased Line Data Network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2999"/>
            <a:ext cx="8077200" cy="4940729"/>
          </a:xfr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248400"/>
            <a:ext cx="3657600" cy="365125"/>
          </a:xfrm>
        </p:spPr>
        <p:txBody>
          <a:bodyPr/>
          <a:lstStyle/>
          <a:p>
            <a:pPr algn="ctr"/>
            <a:r>
              <a:rPr lang="en-US" b="0" dirty="0"/>
              <a:t>Copyright © 2015 Pearson Education, Inc.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/>
              <a:t>10-</a:t>
            </a:r>
            <a:fld id="{2BA17BC8-0F62-4027-B3AA-0C978CB2366F}" type="slidenum">
              <a:rPr lang="en-US" sz="2000" smtClean="0"/>
              <a:pPr/>
              <a:t>20</a:t>
            </a:fld>
            <a:endParaRPr lang="en-US" sz="2000" dirty="0"/>
          </a:p>
        </p:txBody>
      </p:sp>
      <p:sp>
        <p:nvSpPr>
          <p:cNvPr id="2" name="Rounded Rectangle 1"/>
          <p:cNvSpPr/>
          <p:nvPr/>
        </p:nvSpPr>
        <p:spPr>
          <a:xfrm>
            <a:off x="533400" y="2514600"/>
            <a:ext cx="3124200" cy="1143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must plan, install, and operate its own leased line network</a:t>
            </a:r>
          </a:p>
        </p:txBody>
      </p:sp>
    </p:spTree>
    <p:extLst>
      <p:ext uri="{BB962C8B-B14F-4D97-AF65-F5344CB8AC3E}">
        <p14:creationId xmlns:p14="http://schemas.microsoft.com/office/powerpoint/2010/main" val="3027149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/>
          </a:bodyPr>
          <a:lstStyle/>
          <a:p>
            <a:r>
              <a:rPr lang="en-US" sz="2600" dirty="0"/>
              <a:t>MPLS Carrier provides a business WAN service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Carrier does all of the management work</a:t>
            </a:r>
          </a:p>
          <a:p>
            <a:r>
              <a:rPr lang="en-US" sz="2600" dirty="0"/>
              <a:t>Customers only need leased lines to MPLS Carrier POPs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Points of Presence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Access points to the MPLS network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Inc.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10-</a:t>
            </a:r>
            <a:fld id="{2BA17BC8-0F62-4027-B3AA-0C978CB2366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792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10.18 MPLS Networks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07806" y="4802444"/>
            <a:ext cx="19812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Company</a:t>
            </a:r>
          </a:p>
        </p:txBody>
      </p:sp>
      <p:sp>
        <p:nvSpPr>
          <p:cNvPr id="7" name="Oval 6"/>
          <p:cNvSpPr/>
          <p:nvPr/>
        </p:nvSpPr>
        <p:spPr>
          <a:xfrm>
            <a:off x="5715000" y="4495800"/>
            <a:ext cx="288036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Carrier MPLS Network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989006" y="5181600"/>
            <a:ext cx="2590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562600" y="502920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39612" y="530173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Leased Line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84485" y="473606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POP</a:t>
            </a:r>
          </a:p>
        </p:txBody>
      </p:sp>
      <p:sp>
        <p:nvSpPr>
          <p:cNvPr id="14" name="Oval 13"/>
          <p:cNvSpPr/>
          <p:nvPr/>
        </p:nvSpPr>
        <p:spPr>
          <a:xfrm>
            <a:off x="7391400" y="434340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917424" y="556260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58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143000"/>
            <a:ext cx="8839200" cy="4983163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10.18: </a:t>
            </a:r>
            <a:r>
              <a:rPr lang="en-US" sz="2800" b="0" dirty="0"/>
              <a:t>Multiprotocol Label Switching (MPLS)</a:t>
            </a:r>
            <a:endParaRPr lang="en-US" sz="2800" dirty="0"/>
          </a:p>
        </p:txBody>
      </p:sp>
      <p:sp>
        <p:nvSpPr>
          <p:cNvPr id="2" name="Rounded Rectangle 1"/>
          <p:cNvSpPr/>
          <p:nvPr/>
        </p:nvSpPr>
        <p:spPr>
          <a:xfrm>
            <a:off x="76200" y="4267200"/>
            <a:ext cx="2743200" cy="1981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3581400" cy="365125"/>
          </a:xfrm>
        </p:spPr>
        <p:txBody>
          <a:bodyPr/>
          <a:lstStyle/>
          <a:p>
            <a:pPr algn="ctr"/>
            <a:r>
              <a:rPr lang="en-US" b="0" dirty="0"/>
              <a:t>Copyright © 2015 Pearson Education, Inc.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/>
              <a:t>10-</a:t>
            </a:r>
            <a:fld id="{2BA17BC8-0F62-4027-B3AA-0C978CB2366F}" type="slidenum">
              <a:rPr lang="en-US" sz="2000" smtClean="0"/>
              <a:pPr/>
              <a:t>22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2825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10.18: </a:t>
            </a:r>
            <a:r>
              <a:rPr lang="en-US" sz="2800" b="0" dirty="0"/>
              <a:t>Multiprotocol Label Switching (MPLS)</a:t>
            </a:r>
            <a:endParaRPr lang="en-US" sz="2800" dirty="0"/>
          </a:p>
        </p:txBody>
      </p:sp>
      <p:pic>
        <p:nvPicPr>
          <p:cNvPr id="133124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1447800"/>
            <a:ext cx="8288338" cy="4343400"/>
          </a:xfrm>
        </p:spPr>
      </p:pic>
      <p:sp>
        <p:nvSpPr>
          <p:cNvPr id="7" name="Rounded Rectangle 6"/>
          <p:cNvSpPr/>
          <p:nvPr/>
        </p:nvSpPr>
        <p:spPr>
          <a:xfrm>
            <a:off x="4267200" y="3276600"/>
            <a:ext cx="1905000" cy="2590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57200" y="4876800"/>
            <a:ext cx="27432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629400" y="3886200"/>
            <a:ext cx="2286000" cy="2057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Router 3 sends the packet out through Interface 1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3581400" cy="365125"/>
          </a:xfrm>
        </p:spPr>
        <p:txBody>
          <a:bodyPr/>
          <a:lstStyle/>
          <a:p>
            <a:pPr algn="ctr"/>
            <a:r>
              <a:rPr lang="en-US" b="0" dirty="0"/>
              <a:t>Copyright © 2015 Pearson Education, Inc.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/>
              <a:t>10-</a:t>
            </a:r>
            <a:fld id="{2BA17BC8-0F62-4027-B3AA-0C978CB2366F}" type="slidenum">
              <a:rPr lang="en-US" sz="2000" smtClean="0"/>
              <a:pPr/>
              <a:t>23</a:t>
            </a:fld>
            <a:endParaRPr lang="en-US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4724400" y="990600"/>
            <a:ext cx="4229100" cy="1371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Each label-switched path is given a label number, which is placed before each packet.</a:t>
            </a:r>
          </a:p>
        </p:txBody>
      </p:sp>
    </p:spTree>
    <p:extLst>
      <p:ext uri="{BB962C8B-B14F-4D97-AF65-F5344CB8AC3E}">
        <p14:creationId xmlns:p14="http://schemas.microsoft.com/office/powerpoint/2010/main" val="3558222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7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490662"/>
            <a:ext cx="8599488" cy="4452938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10.18: </a:t>
            </a:r>
            <a:r>
              <a:rPr lang="en-US" sz="2800" b="0" dirty="0"/>
              <a:t>Multiprotocol Label Switching (MPLS)</a:t>
            </a:r>
            <a:endParaRPr lang="en-US" sz="28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3581400" cy="365125"/>
          </a:xfrm>
        </p:spPr>
        <p:txBody>
          <a:bodyPr/>
          <a:lstStyle/>
          <a:p>
            <a:pPr algn="ctr"/>
            <a:r>
              <a:rPr lang="en-US" b="0" dirty="0"/>
              <a:t>Copyright © 2015 Pearson Education, Inc.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/>
              <a:t>10-</a:t>
            </a:r>
            <a:fld id="{2BA17BC8-0F62-4027-B3AA-0C978CB2366F}" type="slidenum">
              <a:rPr lang="en-US" sz="2000" smtClean="0"/>
              <a:pPr/>
              <a:t>24</a:t>
            </a:fld>
            <a:endParaRPr lang="en-US" sz="2000" dirty="0"/>
          </a:p>
        </p:txBody>
      </p:sp>
      <p:pic>
        <p:nvPicPr>
          <p:cNvPr id="7" name="Picture 6" descr="Computer mouse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468" y="440913"/>
            <a:ext cx="545783" cy="78813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10000" y="1600200"/>
            <a:ext cx="5105400" cy="2305538"/>
            <a:chOff x="3810000" y="1600200"/>
            <a:chExt cx="5105400" cy="2305538"/>
          </a:xfrm>
        </p:grpSpPr>
        <p:sp>
          <p:nvSpPr>
            <p:cNvPr id="2" name="Rounded Rectangle 1"/>
            <p:cNvSpPr/>
            <p:nvPr/>
          </p:nvSpPr>
          <p:spPr>
            <a:xfrm>
              <a:off x="3810000" y="1600200"/>
              <a:ext cx="5105400" cy="12954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However managing traffic engineering is expensive, so MPLS costs more than using the Internet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5813" y="2983015"/>
              <a:ext cx="1295400" cy="9227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0563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49214"/>
          </a:xfrm>
        </p:spPr>
        <p:txBody>
          <a:bodyPr/>
          <a:lstStyle/>
          <a:p>
            <a:r>
              <a:rPr lang="en-US" dirty="0"/>
              <a:t>Advantages Compared to MPLS</a:t>
            </a:r>
          </a:p>
          <a:p>
            <a:pPr lvl="1"/>
            <a:r>
              <a:rPr lang="en-US" dirty="0"/>
              <a:t>Inexpensive per bit transmitted compared to MPLS</a:t>
            </a:r>
          </a:p>
          <a:p>
            <a:pPr lvl="1"/>
            <a:r>
              <a:rPr lang="en-US" dirty="0"/>
              <a:t>Reaches Everywhere</a:t>
            </a:r>
          </a:p>
          <a:p>
            <a:pPr>
              <a:spcBef>
                <a:spcPts val="2400"/>
              </a:spcBef>
            </a:pPr>
            <a:r>
              <a:rPr lang="en-US" dirty="0"/>
              <a:t>Disadvantages Compared to MPLS</a:t>
            </a:r>
          </a:p>
          <a:p>
            <a:pPr lvl="1"/>
            <a:r>
              <a:rPr lang="en-US" dirty="0"/>
              <a:t>No security</a:t>
            </a:r>
          </a:p>
          <a:p>
            <a:pPr lvl="1"/>
            <a:r>
              <a:rPr lang="en-US" dirty="0"/>
              <a:t>No SLAs</a:t>
            </a:r>
          </a:p>
          <a:p>
            <a:pPr lvl="1"/>
            <a:r>
              <a:rPr lang="en-US" dirty="0"/>
              <a:t>No ability to manage in detail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Inc.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10-</a:t>
            </a:r>
            <a:fld id="{2BA17BC8-0F62-4027-B3AA-0C978CB2366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Using the Internet for Corporate WAN Transmission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19800" y="1201993"/>
            <a:ext cx="2743200" cy="49161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New: Not in Book</a:t>
            </a:r>
          </a:p>
        </p:txBody>
      </p:sp>
    </p:spTree>
    <p:extLst>
      <p:ext uri="{BB962C8B-B14F-4D97-AF65-F5344CB8AC3E}">
        <p14:creationId xmlns:p14="http://schemas.microsoft.com/office/powerpoint/2010/main" val="1214368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</a:t>
            </a:r>
          </a:p>
          <a:p>
            <a:pPr lvl="1"/>
            <a:r>
              <a:rPr lang="en-US" dirty="0"/>
              <a:t>Use the Internet for traffic that allows it</a:t>
            </a:r>
          </a:p>
          <a:p>
            <a:pPr lvl="1"/>
            <a:r>
              <a:rPr lang="en-US" dirty="0"/>
              <a:t>Use MPLS for traffic that needs it</a:t>
            </a:r>
          </a:p>
          <a:p>
            <a:r>
              <a:rPr lang="en-US" dirty="0"/>
              <a:t>Implementation</a:t>
            </a:r>
          </a:p>
          <a:p>
            <a:pPr lvl="1"/>
            <a:r>
              <a:rPr lang="en-US" dirty="0"/>
              <a:t>Far easier said than done</a:t>
            </a:r>
          </a:p>
          <a:p>
            <a:pPr lvl="1"/>
            <a:r>
              <a:rPr lang="en-US" dirty="0"/>
              <a:t>Requires network management software that can implement it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Inc.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10-</a:t>
            </a:r>
            <a:fld id="{2BA17BC8-0F62-4027-B3AA-0C978CB2366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558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Hybrid WANs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19800" y="1143000"/>
            <a:ext cx="2743200" cy="49161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New: Not in Book</a:t>
            </a:r>
          </a:p>
        </p:txBody>
      </p:sp>
    </p:spTree>
    <p:extLst>
      <p:ext uri="{BB962C8B-B14F-4D97-AF65-F5344CB8AC3E}">
        <p14:creationId xmlns:p14="http://schemas.microsoft.com/office/powerpoint/2010/main" val="624966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47460"/>
            <a:ext cx="8229600" cy="4330891"/>
          </a:xfrm>
        </p:spPr>
        <p:txBody>
          <a:bodyPr>
            <a:normAutofit/>
          </a:bodyPr>
          <a:lstStyle/>
          <a:p>
            <a:r>
              <a:rPr lang="en-US" dirty="0"/>
              <a:t>In general, must use multiple carriers and services</a:t>
            </a:r>
          </a:p>
          <a:p>
            <a:pPr lvl="1"/>
            <a:r>
              <a:rPr lang="en-US" dirty="0"/>
              <a:t>Leased lines between sites are often the only alternatives</a:t>
            </a:r>
          </a:p>
          <a:p>
            <a:pPr lvl="1"/>
            <a:r>
              <a:rPr lang="en-US" dirty="0"/>
              <a:t>MPLS carriers may be regional</a:t>
            </a:r>
          </a:p>
          <a:p>
            <a:pPr lvl="2"/>
            <a:r>
              <a:rPr lang="en-US" dirty="0"/>
              <a:t>May have to deal with several</a:t>
            </a:r>
          </a:p>
          <a:p>
            <a:pPr lvl="2"/>
            <a:r>
              <a:rPr lang="en-US" dirty="0"/>
              <a:t>Interoperability is often limited</a:t>
            </a:r>
          </a:p>
          <a:p>
            <a:pPr lvl="1"/>
            <a:r>
              <a:rPr lang="en-US" dirty="0"/>
              <a:t>Use the Internet where you can</a:t>
            </a:r>
          </a:p>
          <a:p>
            <a:pPr lvl="1"/>
            <a:r>
              <a:rPr lang="en-US" dirty="0"/>
              <a:t>Corporate WANs are a patchwork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Inc.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10-</a:t>
            </a:r>
            <a:fld id="{2BA17BC8-0F62-4027-B3AA-0C978CB2366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792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Mixing and Matching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276600"/>
            <a:ext cx="1362713" cy="97067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9800" y="990600"/>
            <a:ext cx="2743200" cy="49161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New: Not in Book</a:t>
            </a:r>
          </a:p>
        </p:txBody>
      </p:sp>
    </p:spTree>
    <p:extLst>
      <p:ext uri="{BB962C8B-B14F-4D97-AF65-F5344CB8AC3E}">
        <p14:creationId xmlns:p14="http://schemas.microsoft.com/office/powerpoint/2010/main" val="2148398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3400" y="1752601"/>
            <a:ext cx="7772400" cy="1829761"/>
          </a:xfrm>
        </p:spPr>
        <p:txBody>
          <a:bodyPr>
            <a:normAutofit/>
          </a:bodyPr>
          <a:lstStyle/>
          <a:p>
            <a:r>
              <a:rPr lang="en-US" sz="8800" dirty="0"/>
              <a:t>All Pau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Inc.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00868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191774"/>
              </p:ext>
            </p:extLst>
          </p:nvPr>
        </p:nvGraphicFramePr>
        <p:xfrm>
          <a:off x="533400" y="1447800"/>
          <a:ext cx="8001000" cy="4732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3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4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3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327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Category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>
                          <a:effectLst/>
                        </a:rPr>
                        <a:t>Local Area Network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Wide Area Network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35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>
                          <a:effectLst/>
                        </a:rPr>
                        <a:t>Abbreviation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>
                          <a:effectLst/>
                        </a:rPr>
                        <a:t>LAN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>
                          <a:effectLst/>
                        </a:rPr>
                        <a:t>WAN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915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>
                          <a:effectLst/>
                        </a:rPr>
                        <a:t>Service Area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On customer premises (home, apartment, office, building, campus, etc.)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Between sites in a region, a country, or around the world.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048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Implementation</a:t>
                      </a:r>
                    </a:p>
                  </a:txBody>
                  <a:tcPr marL="107316" marR="10731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Self.</a:t>
                      </a:r>
                    </a:p>
                  </a:txBody>
                  <a:tcPr marL="107316" marR="10731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Carrier.</a:t>
                      </a:r>
                    </a:p>
                  </a:txBody>
                  <a:tcPr marL="107316" marR="10731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048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Cost</a:t>
                      </a:r>
                      <a:r>
                        <a:rPr lang="en-US" sz="2000" baseline="0" dirty="0">
                          <a:effectLst/>
                        </a:rPr>
                        <a:t> per bit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Low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High.</a:t>
                      </a:r>
                    </a:p>
                  </a:txBody>
                  <a:tcPr marL="107316" marR="10731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3048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Typical speed</a:t>
                      </a:r>
                    </a:p>
                  </a:txBody>
                  <a:tcPr marL="107316" marR="10731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Gigabits per second</a:t>
                      </a:r>
                    </a:p>
                  </a:txBody>
                  <a:tcPr marL="107316" marR="10731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to 100 Mbps typical</a:t>
                      </a:r>
                    </a:p>
                  </a:txBody>
                  <a:tcPr marL="107316" marR="10731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10.1: LANs versus WANs (and </a:t>
            </a:r>
            <a:r>
              <a:rPr lang="en-US" dirty="0" err="1"/>
              <a:t>MANs</a:t>
            </a:r>
            <a:r>
              <a:rPr lang="en-US" dirty="0"/>
              <a:t>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248400"/>
            <a:ext cx="3429000" cy="365125"/>
          </a:xfrm>
        </p:spPr>
        <p:txBody>
          <a:bodyPr/>
          <a:lstStyle/>
          <a:p>
            <a:pPr algn="ctr"/>
            <a:r>
              <a:rPr lang="en-US" b="0" dirty="0"/>
              <a:t>Copyright © 2015 Pearson Education, Inc.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/>
              <a:t>10-</a:t>
            </a:r>
            <a:fld id="{2BA17BC8-0F62-4027-B3AA-0C978CB2366F}" type="slidenum">
              <a:rPr lang="en-US" sz="2000" smtClean="0"/>
              <a:pPr/>
              <a:t>3</a:t>
            </a:fld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304800" y="2285999"/>
            <a:ext cx="8382000" cy="22177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4572000"/>
            <a:ext cx="8382000" cy="1676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omputer mouse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468" y="440913"/>
            <a:ext cx="545783" cy="78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45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The Internet</a:t>
            </a:r>
          </a:p>
          <a:p>
            <a:pPr lvl="1"/>
            <a:r>
              <a:rPr lang="en-US" dirty="0"/>
              <a:t>Ubiquitous and inexpensive</a:t>
            </a:r>
          </a:p>
          <a:p>
            <a:pPr lvl="1"/>
            <a:r>
              <a:rPr lang="en-US" dirty="0"/>
              <a:t>Lacks the QoS requirements of organizations</a:t>
            </a:r>
          </a:p>
          <a:p>
            <a:r>
              <a:rPr lang="en-US" dirty="0"/>
              <a:t>Corporate WANs</a:t>
            </a:r>
          </a:p>
          <a:p>
            <a:pPr lvl="1"/>
            <a:r>
              <a:rPr lang="en-US" dirty="0"/>
              <a:t>For transmission between a corporation’s sites</a:t>
            </a:r>
          </a:p>
          <a:p>
            <a:pPr lvl="1"/>
            <a:r>
              <a:rPr lang="en-US" dirty="0"/>
              <a:t>Offer the required QoS</a:t>
            </a:r>
          </a:p>
          <a:p>
            <a:pPr lvl="1"/>
            <a:r>
              <a:rPr lang="en-US" dirty="0"/>
              <a:t>Offer manageability</a:t>
            </a:r>
          </a:p>
          <a:p>
            <a:pPr lvl="1"/>
            <a:r>
              <a:rPr lang="en-US" dirty="0"/>
              <a:t>Much more expensive than the Internet to meet traffic engineering requirements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792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Corporate WANs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3581400" cy="365125"/>
          </a:xfrm>
        </p:spPr>
        <p:txBody>
          <a:bodyPr/>
          <a:lstStyle/>
          <a:p>
            <a:pPr algn="ctr"/>
            <a:r>
              <a:rPr lang="en-US" b="0" dirty="0"/>
              <a:t>Copyright © 2015 Pearson Education, Inc.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/>
              <a:t>10-</a:t>
            </a:r>
            <a:fld id="{2BA17BC8-0F62-4027-B3AA-0C978CB2366F}" type="slidenum">
              <a:rPr lang="en-US" sz="2000" smtClean="0"/>
              <a:pPr/>
              <a:t>4</a:t>
            </a:fld>
            <a:endParaRPr lang="en-US" sz="2000" dirty="0"/>
          </a:p>
        </p:txBody>
      </p:sp>
      <p:pic>
        <p:nvPicPr>
          <p:cNvPr id="6" name="Picture 5" descr="Computer mouse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468" y="440913"/>
            <a:ext cx="545783" cy="78813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68998" y="2780412"/>
            <a:ext cx="8411051" cy="3419153"/>
            <a:chOff x="457200" y="2753047"/>
            <a:chExt cx="8411051" cy="3419153"/>
          </a:xfrm>
        </p:grpSpPr>
        <p:sp>
          <p:nvSpPr>
            <p:cNvPr id="4" name="Rectangle 3"/>
            <p:cNvSpPr/>
            <p:nvPr/>
          </p:nvSpPr>
          <p:spPr>
            <a:xfrm>
              <a:off x="457200" y="2971800"/>
              <a:ext cx="8138160" cy="3200400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9490" y="2753047"/>
              <a:ext cx="1148761" cy="81827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8702981" y="1044381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26571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/>
              <a:t>10.4: The Public Switched Telephone Network (</a:t>
            </a:r>
            <a:r>
              <a:rPr lang="en-US" sz="2400" dirty="0" err="1"/>
              <a:t>PSTN</a:t>
            </a:r>
            <a:r>
              <a:rPr lang="en-US" sz="2400" dirty="0"/>
              <a:t>)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90709"/>
            <a:ext cx="8001000" cy="3948091"/>
          </a:xfr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3581400" cy="365125"/>
          </a:xfrm>
        </p:spPr>
        <p:txBody>
          <a:bodyPr/>
          <a:lstStyle/>
          <a:p>
            <a:pPr algn="ctr"/>
            <a:r>
              <a:rPr lang="en-US" b="0" dirty="0"/>
              <a:t>Copyright © 2015 Pearson Education, Inc.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/>
              <a:t>10-</a:t>
            </a:r>
            <a:fld id="{2BA17BC8-0F62-4027-B3AA-0C978CB2366F}" type="slidenum">
              <a:rPr lang="en-US" sz="2000" smtClean="0"/>
              <a:pPr/>
              <a:t>5</a:t>
            </a:fld>
            <a:endParaRPr lang="en-US" sz="2000" dirty="0"/>
          </a:p>
        </p:txBody>
      </p:sp>
      <p:sp>
        <p:nvSpPr>
          <p:cNvPr id="3" name="Rounded Rectangle 2"/>
          <p:cNvSpPr/>
          <p:nvPr/>
        </p:nvSpPr>
        <p:spPr>
          <a:xfrm>
            <a:off x="4191000" y="3810000"/>
            <a:ext cx="4191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33400" y="1447800"/>
            <a:ext cx="220980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Residential Access</a:t>
            </a:r>
          </a:p>
        </p:txBody>
      </p:sp>
    </p:spTree>
    <p:extLst>
      <p:ext uri="{BB962C8B-B14F-4D97-AF65-F5344CB8AC3E}">
        <p14:creationId xmlns:p14="http://schemas.microsoft.com/office/powerpoint/2010/main" val="2237097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1446609"/>
            <a:ext cx="7552275" cy="4574381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effectLst/>
              </a:rPr>
              <a:t>10.5: Asymmetric Digital Subscriber Line (DSL) Service for Residences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3657600" y="1600200"/>
            <a:ext cx="2590800" cy="1981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657600" y="5105401"/>
            <a:ext cx="2743200" cy="9906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3581400" cy="365125"/>
          </a:xfrm>
        </p:spPr>
        <p:txBody>
          <a:bodyPr/>
          <a:lstStyle/>
          <a:p>
            <a:pPr algn="ctr"/>
            <a:r>
              <a:rPr lang="en-US" b="0" dirty="0"/>
              <a:t>Copyright © 2015 Pearson Education, Inc.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/>
              <a:t>10-</a:t>
            </a:r>
            <a:fld id="{2BA17BC8-0F62-4027-B3AA-0C978CB2366F}" type="slidenum">
              <a:rPr lang="en-US" sz="2000" smtClean="0"/>
              <a:pPr/>
              <a:t>6</a:t>
            </a:fld>
            <a:endParaRPr lang="en-US" sz="2000" dirty="0"/>
          </a:p>
        </p:txBody>
      </p:sp>
      <p:sp>
        <p:nvSpPr>
          <p:cNvPr id="2" name="Rounded Rectangle 1"/>
          <p:cNvSpPr/>
          <p:nvPr/>
        </p:nvSpPr>
        <p:spPr>
          <a:xfrm>
            <a:off x="2743200" y="3657600"/>
            <a:ext cx="4648200" cy="1219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omputer mouse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908" y="658475"/>
            <a:ext cx="545783" cy="78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15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662113"/>
            <a:ext cx="8153400" cy="3824287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10.6: Cable Modem Service</a:t>
            </a:r>
          </a:p>
        </p:txBody>
      </p:sp>
      <p:sp>
        <p:nvSpPr>
          <p:cNvPr id="3" name="Oval 2"/>
          <p:cNvSpPr/>
          <p:nvPr/>
        </p:nvSpPr>
        <p:spPr>
          <a:xfrm>
            <a:off x="7620000" y="2133600"/>
            <a:ext cx="381000" cy="381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2133600" y="5323609"/>
            <a:ext cx="381000" cy="381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3" name="Oval 12"/>
          <p:cNvSpPr/>
          <p:nvPr/>
        </p:nvSpPr>
        <p:spPr>
          <a:xfrm>
            <a:off x="1932709" y="3228109"/>
            <a:ext cx="381000" cy="381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4" name="Oval 13"/>
          <p:cNvSpPr/>
          <p:nvPr/>
        </p:nvSpPr>
        <p:spPr>
          <a:xfrm>
            <a:off x="1447800" y="2538845"/>
            <a:ext cx="381000" cy="381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5" name="Oval 14"/>
          <p:cNvSpPr/>
          <p:nvPr/>
        </p:nvSpPr>
        <p:spPr>
          <a:xfrm>
            <a:off x="4559547" y="5393116"/>
            <a:ext cx="381000" cy="381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6" name="Oval 15"/>
          <p:cNvSpPr/>
          <p:nvPr/>
        </p:nvSpPr>
        <p:spPr>
          <a:xfrm>
            <a:off x="6172200" y="2847109"/>
            <a:ext cx="381000" cy="381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3505200" y="1524000"/>
            <a:ext cx="381000" cy="381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7574973" y="5486400"/>
            <a:ext cx="381000" cy="381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248400"/>
            <a:ext cx="3733800" cy="365125"/>
          </a:xfrm>
        </p:spPr>
        <p:txBody>
          <a:bodyPr/>
          <a:lstStyle/>
          <a:p>
            <a:pPr algn="ctr"/>
            <a:r>
              <a:rPr lang="en-US" b="0" dirty="0"/>
              <a:t>Copyright © 2015 Pearson Education, Inc.</a:t>
            </a: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/>
              <a:t>10-</a:t>
            </a:r>
            <a:fld id="{2BA17BC8-0F62-4027-B3AA-0C978CB2366F}" type="slidenum">
              <a:rPr lang="en-US" sz="2000" smtClean="0"/>
              <a:pPr/>
              <a:t>7</a:t>
            </a:fld>
            <a:endParaRPr lang="en-US" sz="2000" dirty="0"/>
          </a:p>
        </p:txBody>
      </p:sp>
      <p:pic>
        <p:nvPicPr>
          <p:cNvPr id="20" name="Picture 19" descr="Computer mouse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468" y="440913"/>
            <a:ext cx="545783" cy="788134"/>
          </a:xfrm>
          <a:prstGeom prst="rect">
            <a:avLst/>
          </a:prstGeom>
        </p:spPr>
      </p:pic>
      <p:pic>
        <p:nvPicPr>
          <p:cNvPr id="22" name="Picture 21" descr="Computer mouse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917" y="177332"/>
            <a:ext cx="545783" cy="78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50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609600"/>
          </a:xfrm>
        </p:spPr>
        <p:txBody>
          <a:bodyPr/>
          <a:lstStyle/>
          <a:p>
            <a:r>
              <a:rPr lang="en-US" dirty="0"/>
              <a:t>Two conductors: central wire and coaxial ring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10.7: Coaxial Cable</a:t>
            </a:r>
          </a:p>
        </p:txBody>
      </p:sp>
      <p:pic>
        <p:nvPicPr>
          <p:cNvPr id="4301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078037"/>
            <a:ext cx="8699500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248400"/>
            <a:ext cx="3581400" cy="365125"/>
          </a:xfrm>
        </p:spPr>
        <p:txBody>
          <a:bodyPr/>
          <a:lstStyle/>
          <a:p>
            <a:pPr algn="ctr"/>
            <a:r>
              <a:rPr lang="en-US" b="0" dirty="0"/>
              <a:t>Copyright © 2015 Pearson Education, Inc.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/>
              <a:t>10-</a:t>
            </a:r>
            <a:fld id="{2BA17BC8-0F62-4027-B3AA-0C978CB2366F}" type="slidenum">
              <a:rPr lang="en-US" sz="2000" smtClean="0"/>
              <a:pPr/>
              <a:t>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7719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/>
              <a:t>In general …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Cable modem service offers somewhat faster individual throughput at a somewhat higher cost.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ADSL service offers somewhat slower individual throughput at a somewhat lower cost.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Both types of carrier and new entrants are bringing fiber to the home for far faster speeds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ADSL versus Cable Modem Service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248400"/>
            <a:ext cx="3657600" cy="365125"/>
          </a:xfrm>
        </p:spPr>
        <p:txBody>
          <a:bodyPr/>
          <a:lstStyle/>
          <a:p>
            <a:pPr algn="ctr"/>
            <a:r>
              <a:rPr lang="en-US" b="0" dirty="0"/>
              <a:t>Copyright © 2015 Pearson Education, Inc.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/>
              <a:t>10-</a:t>
            </a:r>
            <a:fld id="{2BA17BC8-0F62-4027-B3AA-0C978CB2366F}" type="slidenum">
              <a:rPr lang="en-US" sz="2000" smtClean="0"/>
              <a:pPr/>
              <a:t>9</a:t>
            </a:fld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24000"/>
            <a:ext cx="1148761" cy="81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57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1126</TotalTime>
  <Words>1043</Words>
  <Application>Microsoft Office PowerPoint</Application>
  <PresentationFormat>On-screen Show (4:3)</PresentationFormat>
  <Paragraphs>207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Custom Design</vt:lpstr>
      <vt:lpstr>PowerPoint Presentation</vt:lpstr>
      <vt:lpstr>Corporate Wide Area Networks (WANs)</vt:lpstr>
      <vt:lpstr>10.1: LANs versus WANs (and MANs)</vt:lpstr>
      <vt:lpstr>Corporate WANs</vt:lpstr>
      <vt:lpstr>10.4: The Public Switched Telephone Network (PSTN)</vt:lpstr>
      <vt:lpstr>10.5: Asymmetric Digital Subscriber Line (DSL) Service for Residences</vt:lpstr>
      <vt:lpstr>10.6: Cable Modem Service</vt:lpstr>
      <vt:lpstr>10.7: Coaxial Cable</vt:lpstr>
      <vt:lpstr>ADSL versus Cable Modem Service</vt:lpstr>
      <vt:lpstr>10.8: Cellular Telephone Service</vt:lpstr>
      <vt:lpstr>10.9: Cellsite for Mobile Telephones</vt:lpstr>
      <vt:lpstr>10.8: Cellular Telephone Service</vt:lpstr>
      <vt:lpstr>Cellular Technology</vt:lpstr>
      <vt:lpstr>10.8: Cellular Technology</vt:lpstr>
      <vt:lpstr>10.10: Cellular Data Speeds</vt:lpstr>
      <vt:lpstr>10.10: Cellular Data Speeds</vt:lpstr>
      <vt:lpstr>10.10: Cellular Data Speeds</vt:lpstr>
      <vt:lpstr>10.12: Access Lines vs Leased Lines</vt:lpstr>
      <vt:lpstr>10.13: Leased Line Data Network</vt:lpstr>
      <vt:lpstr>10.13: Leased Line Data Network</vt:lpstr>
      <vt:lpstr>10.18 MPLS Networks</vt:lpstr>
      <vt:lpstr>10.18: Multiprotocol Label Switching (MPLS)</vt:lpstr>
      <vt:lpstr>10.18: Multiprotocol Label Switching (MPLS)</vt:lpstr>
      <vt:lpstr>10.18: Multiprotocol Label Switching (MPLS)</vt:lpstr>
      <vt:lpstr>Using the Internet for Corporate WAN Transmission</vt:lpstr>
      <vt:lpstr>Hybrid WANs</vt:lpstr>
      <vt:lpstr>Mixing and Matching</vt:lpstr>
      <vt:lpstr>All Pau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Carrier Wide Area Networks (WANs)</dc:title>
  <dc:creator>x</dc:creator>
  <cp:lastModifiedBy>Ray Panko</cp:lastModifiedBy>
  <cp:revision>108</cp:revision>
  <cp:lastPrinted>2015-12-02T04:08:24Z</cp:lastPrinted>
  <dcterms:created xsi:type="dcterms:W3CDTF">2014-11-20T03:04:49Z</dcterms:created>
  <dcterms:modified xsi:type="dcterms:W3CDTF">2016-04-11T20:40:54Z</dcterms:modified>
</cp:coreProperties>
</file>